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DM Sans" pitchFamily="2" charset="77"/>
      <p:regular r:id="rId11"/>
      <p:bold r:id="rId12"/>
      <p:italic r:id="rId13"/>
      <p:boldItalic r:id="rId14"/>
    </p:embeddedFont>
    <p:embeddedFont>
      <p:font typeface="DM Sans Bold" pitchFamily="2" charset="77"/>
      <p:regular r:id="rId15"/>
      <p:bold r:id="rId16"/>
    </p:embeddedFont>
    <p:embeddedFont>
      <p:font typeface="DM Sans Italics" pitchFamily="2" charset="77"/>
      <p:regular r:id="rId17"/>
      <p:italic r:id="rId18"/>
    </p:embeddedFont>
    <p:embeddedFont>
      <p:font typeface="Oswald Bold" pitchFamily="2" charset="77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15091031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3798718" y="2984583"/>
            <a:ext cx="10690564" cy="6681602"/>
          </a:xfrm>
          <a:custGeom>
            <a:avLst/>
            <a:gdLst/>
            <a:ahLst/>
            <a:cxnLst/>
            <a:rect l="l" t="t" r="r" b="b"/>
            <a:pathLst>
              <a:path w="10690564" h="6681602">
                <a:moveTo>
                  <a:pt x="0" y="0"/>
                </a:moveTo>
                <a:lnTo>
                  <a:pt x="10690564" y="0"/>
                </a:lnTo>
                <a:lnTo>
                  <a:pt x="10690564" y="6681602"/>
                </a:lnTo>
                <a:lnTo>
                  <a:pt x="0" y="66816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4900383" y="677682"/>
            <a:ext cx="8988503" cy="8988503"/>
          </a:xfrm>
          <a:custGeom>
            <a:avLst/>
            <a:gdLst/>
            <a:ahLst/>
            <a:cxnLst/>
            <a:rect l="l" t="t" r="r" b="b"/>
            <a:pathLst>
              <a:path w="8988503" h="8988503">
                <a:moveTo>
                  <a:pt x="0" y="0"/>
                </a:moveTo>
                <a:lnTo>
                  <a:pt x="8988503" y="0"/>
                </a:lnTo>
                <a:lnTo>
                  <a:pt x="8988503" y="8988503"/>
                </a:lnTo>
                <a:lnTo>
                  <a:pt x="0" y="89885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1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7863">
            <a:off x="-571305" y="6150994"/>
            <a:ext cx="21273218" cy="9128145"/>
          </a:xfrm>
          <a:custGeom>
            <a:avLst/>
            <a:gdLst/>
            <a:ahLst/>
            <a:cxnLst/>
            <a:rect l="l" t="t" r="r" b="b"/>
            <a:pathLst>
              <a:path w="21273218" h="9128145">
                <a:moveTo>
                  <a:pt x="0" y="0"/>
                </a:moveTo>
                <a:lnTo>
                  <a:pt x="21273219" y="0"/>
                </a:lnTo>
                <a:lnTo>
                  <a:pt x="21273219" y="9128145"/>
                </a:lnTo>
                <a:lnTo>
                  <a:pt x="0" y="9128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1885510" y="876558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6495"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4" name="Group 4"/>
          <p:cNvGrpSpPr/>
          <p:nvPr/>
        </p:nvGrpSpPr>
        <p:grpSpPr>
          <a:xfrm>
            <a:off x="11900353" y="4678112"/>
            <a:ext cx="4113179" cy="4087473"/>
            <a:chOff x="0" y="0"/>
            <a:chExt cx="1279723" cy="12717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7080191" y="876558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1" y="0"/>
                </a:lnTo>
                <a:lnTo>
                  <a:pt x="4128021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6495"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8" name="Group 8"/>
          <p:cNvGrpSpPr/>
          <p:nvPr/>
        </p:nvGrpSpPr>
        <p:grpSpPr>
          <a:xfrm>
            <a:off x="7095033" y="4678112"/>
            <a:ext cx="4113179" cy="4087473"/>
            <a:chOff x="0" y="0"/>
            <a:chExt cx="1279723" cy="12717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l-SI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274468" y="876558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6495"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12" name="Group 12"/>
          <p:cNvGrpSpPr/>
          <p:nvPr/>
        </p:nvGrpSpPr>
        <p:grpSpPr>
          <a:xfrm>
            <a:off x="2289311" y="4678112"/>
            <a:ext cx="4113179" cy="4087473"/>
            <a:chOff x="0" y="0"/>
            <a:chExt cx="1279723" cy="12717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321316" y="3653528"/>
            <a:ext cx="2049168" cy="204916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119617" y="3653528"/>
            <a:ext cx="1945687" cy="194568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933709" y="3653528"/>
            <a:ext cx="2049168" cy="2049168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3230568" y="3778097"/>
            <a:ext cx="1474329" cy="1461835"/>
          </a:xfrm>
          <a:custGeom>
            <a:avLst/>
            <a:gdLst/>
            <a:ahLst/>
            <a:cxnLst/>
            <a:rect l="l" t="t" r="r" b="b"/>
            <a:pathLst>
              <a:path w="1474329" h="1461835">
                <a:moveTo>
                  <a:pt x="0" y="0"/>
                </a:moveTo>
                <a:lnTo>
                  <a:pt x="1474329" y="0"/>
                </a:lnTo>
                <a:lnTo>
                  <a:pt x="1474329" y="1461835"/>
                </a:lnTo>
                <a:lnTo>
                  <a:pt x="0" y="1461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5" name="Freeform 25"/>
          <p:cNvSpPr/>
          <p:nvPr/>
        </p:nvSpPr>
        <p:spPr>
          <a:xfrm>
            <a:off x="8688427" y="3864343"/>
            <a:ext cx="1261470" cy="1157312"/>
          </a:xfrm>
          <a:custGeom>
            <a:avLst/>
            <a:gdLst/>
            <a:ahLst/>
            <a:cxnLst/>
            <a:rect l="l" t="t" r="r" b="b"/>
            <a:pathLst>
              <a:path w="1261470" h="1157312">
                <a:moveTo>
                  <a:pt x="0" y="0"/>
                </a:moveTo>
                <a:lnTo>
                  <a:pt x="1261470" y="0"/>
                </a:lnTo>
                <a:lnTo>
                  <a:pt x="1261470" y="1157311"/>
                </a:lnTo>
                <a:lnTo>
                  <a:pt x="0" y="11573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6" name="Freeform 26"/>
          <p:cNvSpPr/>
          <p:nvPr/>
        </p:nvSpPr>
        <p:spPr>
          <a:xfrm>
            <a:off x="3670242" y="3755325"/>
            <a:ext cx="1314464" cy="1267096"/>
          </a:xfrm>
          <a:custGeom>
            <a:avLst/>
            <a:gdLst/>
            <a:ahLst/>
            <a:cxnLst/>
            <a:rect l="l" t="t" r="r" b="b"/>
            <a:pathLst>
              <a:path w="1314464" h="1267096">
                <a:moveTo>
                  <a:pt x="0" y="0"/>
                </a:moveTo>
                <a:lnTo>
                  <a:pt x="1314464" y="0"/>
                </a:lnTo>
                <a:lnTo>
                  <a:pt x="1314464" y="1267096"/>
                </a:lnTo>
                <a:lnTo>
                  <a:pt x="0" y="12670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7" name="TextBox 27"/>
          <p:cNvSpPr txBox="1"/>
          <p:nvPr/>
        </p:nvSpPr>
        <p:spPr>
          <a:xfrm>
            <a:off x="2343797" y="1155414"/>
            <a:ext cx="13617940" cy="1594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FFFFFF"/>
                </a:solidFill>
                <a:latin typeface="Oswald Bold"/>
              </a:rPr>
              <a:t>PODROČJA DELOVANJA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217343" y="6351483"/>
            <a:ext cx="4113179" cy="836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80"/>
              </a:lnSpc>
              <a:spcBef>
                <a:spcPct val="0"/>
              </a:spcBef>
            </a:pPr>
            <a:r>
              <a:rPr lang="sl-SI" sz="2449" spc="240" dirty="0">
                <a:solidFill>
                  <a:srgbClr val="1B4A9B"/>
                </a:solidFill>
                <a:latin typeface="Oswald Bold"/>
              </a:rPr>
              <a:t>PUBLICISTIKA, PRAVNE RAZISKAVE IN ANALIZE</a:t>
            </a:r>
            <a:endParaRPr lang="en-US" sz="2449" spc="240" dirty="0">
              <a:solidFill>
                <a:srgbClr val="1B4A9B"/>
              </a:solidFill>
              <a:latin typeface="Oswald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467600" y="5943524"/>
            <a:ext cx="3318929" cy="1272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80"/>
              </a:lnSpc>
              <a:spcBef>
                <a:spcPct val="0"/>
              </a:spcBef>
            </a:pPr>
            <a:br>
              <a:rPr lang="sl-SI" sz="2449" u="none" strike="noStrike" spc="240" dirty="0">
                <a:solidFill>
                  <a:srgbClr val="1B4A9B"/>
                </a:solidFill>
                <a:latin typeface="Oswald Bold"/>
              </a:rPr>
            </a:br>
            <a:r>
              <a:rPr lang="en-US" sz="2449" u="none" strike="noStrike" spc="240" dirty="0">
                <a:solidFill>
                  <a:srgbClr val="1B4A9B"/>
                </a:solidFill>
                <a:latin typeface="Oswald Bold"/>
              </a:rPr>
              <a:t>EKONOMSKE ANALIZE IN RAZISKAVE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110475" y="6495566"/>
            <a:ext cx="3851262" cy="836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80"/>
              </a:lnSpc>
              <a:spcBef>
                <a:spcPct val="0"/>
              </a:spcBef>
            </a:pPr>
            <a:r>
              <a:rPr lang="sl-SI" sz="2449" u="none" strike="noStrike" spc="240" dirty="0">
                <a:solidFill>
                  <a:srgbClr val="1B4A9B"/>
                </a:solidFill>
                <a:latin typeface="Oswald Bold"/>
              </a:rPr>
              <a:t>MEDNARODNO RAZVOJNO SODELOVANJE</a:t>
            </a:r>
            <a:endParaRPr lang="en-US" sz="2449" u="none" strike="noStrike" spc="240" dirty="0">
              <a:solidFill>
                <a:srgbClr val="1B4A9B"/>
              </a:solidFill>
              <a:latin typeface="Oswald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sl-S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TextBox 8"/>
          <p:cNvSpPr txBox="1"/>
          <p:nvPr/>
        </p:nvSpPr>
        <p:spPr>
          <a:xfrm>
            <a:off x="192713" y="405735"/>
            <a:ext cx="17902574" cy="2169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36"/>
              </a:lnSpc>
            </a:pPr>
            <a:r>
              <a:rPr lang="en-US" sz="6330" spc="620">
                <a:solidFill>
                  <a:srgbClr val="FFFFFF"/>
                </a:solidFill>
                <a:latin typeface="Oswald Bold"/>
              </a:rPr>
              <a:t>POGOJI ZA SOFINANCIRANJE </a:t>
            </a:r>
          </a:p>
          <a:p>
            <a:pPr algn="ctr">
              <a:lnSpc>
                <a:spcPts val="8736"/>
              </a:lnSpc>
            </a:pPr>
            <a:r>
              <a:rPr lang="en-US" sz="6330" spc="620">
                <a:solidFill>
                  <a:srgbClr val="FFFFFF"/>
                </a:solidFill>
                <a:latin typeface="Oswald Bold"/>
              </a:rPr>
              <a:t>PROJEKTA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00200" y="3314700"/>
            <a:ext cx="9686783" cy="3702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9358" lvl="1" indent="-224679">
              <a:lnSpc>
                <a:spcPts val="2872"/>
              </a:lnSpc>
              <a:buFont typeface="Arial"/>
              <a:buChar char="•"/>
            </a:pP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prejemnik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je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javni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subjekt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;</a:t>
            </a:r>
          </a:p>
          <a:p>
            <a:pPr>
              <a:lnSpc>
                <a:spcPts val="2872"/>
              </a:lnSpc>
            </a:pPr>
            <a:endParaRPr lang="en-US" sz="2081" b="1" spc="203" dirty="0">
              <a:solidFill>
                <a:srgbClr val="1B4A9B"/>
              </a:solidFill>
              <a:latin typeface="DM Sans"/>
            </a:endParaRPr>
          </a:p>
          <a:p>
            <a:pPr marL="449358" lvl="1" indent="-224679">
              <a:lnSpc>
                <a:spcPts val="2872"/>
              </a:lnSpc>
              <a:buFont typeface="Arial"/>
              <a:buChar char="•"/>
            </a:pP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skladnost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projekta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z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resolucijo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,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strateškimi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dokumenti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in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vsebinskimi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izhodišči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mednarodnega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razvojnega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sodelovanja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Republike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Slovenije;</a:t>
            </a:r>
          </a:p>
          <a:p>
            <a:pPr>
              <a:lnSpc>
                <a:spcPts val="2872"/>
              </a:lnSpc>
            </a:pPr>
            <a:endParaRPr lang="en-US" sz="2081" b="1" spc="203" dirty="0">
              <a:solidFill>
                <a:srgbClr val="1B4A9B"/>
              </a:solidFill>
              <a:latin typeface="DM Sans"/>
            </a:endParaRPr>
          </a:p>
          <a:p>
            <a:pPr marL="449358" lvl="1" indent="-224679">
              <a:lnSpc>
                <a:spcPts val="2872"/>
              </a:lnSpc>
              <a:buFont typeface="Arial"/>
              <a:buChar char="•"/>
            </a:pP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prispevanje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k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izkoreninjenju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revščine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,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zmanjševanju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neenakosti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ali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spodbujanju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trajnostnega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razvoja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v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partnerski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državi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ali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regiji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kot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temeljnih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ciljev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mednarodnega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razvojnega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sodelovanja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;</a:t>
            </a:r>
          </a:p>
        </p:txBody>
      </p:sp>
      <p:sp>
        <p:nvSpPr>
          <p:cNvPr id="10" name="Freeform 10"/>
          <p:cNvSpPr/>
          <p:nvPr/>
        </p:nvSpPr>
        <p:spPr>
          <a:xfrm>
            <a:off x="11568829" y="5373791"/>
            <a:ext cx="5947156" cy="2443073"/>
          </a:xfrm>
          <a:custGeom>
            <a:avLst/>
            <a:gdLst/>
            <a:ahLst/>
            <a:cxnLst/>
            <a:rect l="l" t="t" r="r" b="b"/>
            <a:pathLst>
              <a:path w="5947156" h="2443073">
                <a:moveTo>
                  <a:pt x="0" y="0"/>
                </a:moveTo>
                <a:lnTo>
                  <a:pt x="5947156" y="0"/>
                </a:lnTo>
                <a:lnTo>
                  <a:pt x="5947156" y="2443073"/>
                </a:lnTo>
                <a:lnTo>
                  <a:pt x="0" y="24430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986" r="-1657" b="-2986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Freeform 12"/>
          <p:cNvSpPr/>
          <p:nvPr/>
        </p:nvSpPr>
        <p:spPr>
          <a:xfrm>
            <a:off x="11667376" y="4737043"/>
            <a:ext cx="5848609" cy="636748"/>
          </a:xfrm>
          <a:custGeom>
            <a:avLst/>
            <a:gdLst/>
            <a:ahLst/>
            <a:cxnLst/>
            <a:rect l="l" t="t" r="r" b="b"/>
            <a:pathLst>
              <a:path w="1540374" h="167703">
                <a:moveTo>
                  <a:pt x="0" y="0"/>
                </a:moveTo>
                <a:lnTo>
                  <a:pt x="1540374" y="0"/>
                </a:lnTo>
                <a:lnTo>
                  <a:pt x="1540374" y="167703"/>
                </a:lnTo>
                <a:lnTo>
                  <a:pt x="0" y="167703"/>
                </a:lnTo>
                <a:close/>
              </a:path>
            </a:pathLst>
          </a:custGeom>
          <a:gradFill rotWithShape="1">
            <a:gsLst>
              <a:gs pos="0">
                <a:srgbClr val="004AAD">
                  <a:alpha val="100000"/>
                </a:srgbClr>
              </a:gs>
              <a:gs pos="100000">
                <a:srgbClr val="CB6CE6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Skladnost s cilji trajnostnega razvoja Združenih Narodov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24000" y="7304987"/>
            <a:ext cx="15485938" cy="2586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9358" lvl="1" indent="-224679">
              <a:lnSpc>
                <a:spcPts val="2872"/>
              </a:lnSpc>
              <a:buFont typeface="Arial"/>
              <a:buChar char="•"/>
            </a:pP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skladnost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projekta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z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izkazanimi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potrebami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partnerske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države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;</a:t>
            </a:r>
          </a:p>
          <a:p>
            <a:pPr>
              <a:lnSpc>
                <a:spcPts val="2872"/>
              </a:lnSpc>
            </a:pPr>
            <a:endParaRPr lang="en-US" sz="2081" b="1" spc="203" dirty="0">
              <a:solidFill>
                <a:srgbClr val="1B4A9B"/>
              </a:solidFill>
              <a:latin typeface="DM Sans"/>
            </a:endParaRPr>
          </a:p>
          <a:p>
            <a:pPr marL="449358" lvl="1" indent="-224679">
              <a:lnSpc>
                <a:spcPts val="2872"/>
              </a:lnSpc>
              <a:buFont typeface="Arial"/>
              <a:buChar char="•"/>
            </a:pP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skladnost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z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obveznostmi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iz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pogodbe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o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sofinanciranju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projektov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mednarodnega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razvojnega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sodelovanja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, ki jo je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prejemnik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sklenil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z CMSR (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če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je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bila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pogodba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sklenjena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);</a:t>
            </a:r>
            <a:endParaRPr lang="sl-SI" sz="2081" b="1" spc="203" dirty="0">
              <a:solidFill>
                <a:srgbClr val="1B4A9B"/>
              </a:solidFill>
              <a:latin typeface="DM Sans"/>
            </a:endParaRPr>
          </a:p>
          <a:p>
            <a:pPr marL="449358" lvl="1" indent="-224679">
              <a:lnSpc>
                <a:spcPts val="2872"/>
              </a:lnSpc>
              <a:buFont typeface="Arial"/>
              <a:buChar char="•"/>
            </a:pPr>
            <a:endParaRPr lang="sl-SI" sz="2081" b="1" spc="203" dirty="0">
              <a:solidFill>
                <a:srgbClr val="1B4A9B"/>
              </a:solidFill>
              <a:latin typeface="DM Sans"/>
            </a:endParaRPr>
          </a:p>
          <a:p>
            <a:pPr marL="449358" lvl="1" indent="-224679">
              <a:lnSpc>
                <a:spcPts val="2872"/>
              </a:lnSpc>
              <a:buFont typeface="Arial"/>
              <a:buChar char="•"/>
            </a:pP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projekt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ne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prispeva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k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večji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uporabi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fosilnih</a:t>
            </a:r>
            <a:r>
              <a:rPr lang="en-US" sz="2081" b="1" spc="203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081" b="1" spc="203" dirty="0" err="1">
                <a:solidFill>
                  <a:srgbClr val="1B4A9B"/>
                </a:solidFill>
                <a:latin typeface="DM Sans"/>
              </a:rPr>
              <a:t>goriv</a:t>
            </a:r>
            <a:r>
              <a:rPr lang="sl-SI" sz="2081" b="1" spc="203" dirty="0">
                <a:solidFill>
                  <a:srgbClr val="1B4A9B"/>
                </a:solidFill>
                <a:latin typeface="DM Sans"/>
              </a:rPr>
              <a:t>.</a:t>
            </a:r>
            <a:endParaRPr lang="en-US" sz="2081" b="1" spc="203" dirty="0">
              <a:solidFill>
                <a:srgbClr val="1B4A9B"/>
              </a:solidFill>
              <a:latin typeface="DM Sans"/>
            </a:endParaRPr>
          </a:p>
          <a:p>
            <a:pPr>
              <a:lnSpc>
                <a:spcPts val="2872"/>
              </a:lnSpc>
            </a:pPr>
            <a:endParaRPr lang="en-US" sz="2081" spc="203" dirty="0">
              <a:solidFill>
                <a:srgbClr val="1B4A9B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 rot="3407869">
            <a:off x="12052165" y="1118883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 rot="5454000" flipH="1" flipV="1">
            <a:off x="9998772" y="2022243"/>
            <a:ext cx="8969935" cy="6160577"/>
          </a:xfrm>
          <a:custGeom>
            <a:avLst/>
            <a:gdLst/>
            <a:ahLst/>
            <a:cxnLst/>
            <a:rect l="l" t="t" r="r" b="b"/>
            <a:pathLst>
              <a:path w="8969935" h="6160577">
                <a:moveTo>
                  <a:pt x="8875347" y="0"/>
                </a:moveTo>
                <a:lnTo>
                  <a:pt x="8969935" y="6021152"/>
                </a:lnTo>
                <a:lnTo>
                  <a:pt x="94588" y="6160577"/>
                </a:lnTo>
                <a:lnTo>
                  <a:pt x="0" y="139425"/>
                </a:lnTo>
                <a:lnTo>
                  <a:pt x="8875347" y="0"/>
                </a:lnTo>
                <a:close/>
              </a:path>
            </a:pathLst>
          </a:custGeom>
          <a:blipFill>
            <a:blip r:embed="rId5"/>
            <a:stretch>
              <a:fillRect l="-22422" t="-2644" r="-16545" b="-9972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8203215" y="7962246"/>
            <a:ext cx="4876482" cy="516424"/>
          </a:xfrm>
          <a:custGeom>
            <a:avLst/>
            <a:gdLst/>
            <a:ahLst/>
            <a:cxnLst/>
            <a:rect l="l" t="t" r="r" b="b"/>
            <a:pathLst>
              <a:path w="4876482" h="516424">
                <a:moveTo>
                  <a:pt x="0" y="0"/>
                </a:moveTo>
                <a:lnTo>
                  <a:pt x="4876483" y="0"/>
                </a:lnTo>
                <a:lnTo>
                  <a:pt x="4876483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6495"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6" name="Group 6"/>
          <p:cNvGrpSpPr/>
          <p:nvPr/>
        </p:nvGrpSpPr>
        <p:grpSpPr>
          <a:xfrm>
            <a:off x="8582395" y="3428953"/>
            <a:ext cx="4210814" cy="3847540"/>
            <a:chOff x="0" y="0"/>
            <a:chExt cx="1109021" cy="10133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09021" cy="1013344"/>
            </a:xfrm>
            <a:custGeom>
              <a:avLst/>
              <a:gdLst/>
              <a:ahLst/>
              <a:cxnLst/>
              <a:rect l="l" t="t" r="r" b="b"/>
              <a:pathLst>
                <a:path w="1109021" h="1013344">
                  <a:moveTo>
                    <a:pt x="0" y="0"/>
                  </a:moveTo>
                  <a:lnTo>
                    <a:pt x="1109021" y="0"/>
                  </a:lnTo>
                  <a:lnTo>
                    <a:pt x="1109021" y="1013344"/>
                  </a:lnTo>
                  <a:lnTo>
                    <a:pt x="0" y="1013344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3407869">
            <a:off x="-4696947" y="1015045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TextBox 10"/>
          <p:cNvSpPr txBox="1"/>
          <p:nvPr/>
        </p:nvSpPr>
        <p:spPr>
          <a:xfrm>
            <a:off x="1143000" y="1114425"/>
            <a:ext cx="9507224" cy="1628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</a:pPr>
            <a:r>
              <a:rPr lang="en-US" sz="6000" spc="588" dirty="0">
                <a:solidFill>
                  <a:srgbClr val="1B4A9B"/>
                </a:solidFill>
                <a:latin typeface="Oswald Bold"/>
              </a:rPr>
              <a:t>PRIMER DOBRE PRAKSE </a:t>
            </a:r>
            <a:endParaRPr lang="sl-SI" sz="6000" spc="588" dirty="0">
              <a:solidFill>
                <a:srgbClr val="1B4A9B"/>
              </a:solidFill>
              <a:latin typeface="Oswald Bold"/>
            </a:endParaRPr>
          </a:p>
          <a:p>
            <a:pPr marL="0" lvl="0" indent="0">
              <a:lnSpc>
                <a:spcPts val="6300"/>
              </a:lnSpc>
            </a:pPr>
            <a:r>
              <a:rPr lang="en-US" sz="6000" spc="588" dirty="0">
                <a:solidFill>
                  <a:srgbClr val="1B4A9B"/>
                </a:solidFill>
                <a:latin typeface="Oswald Bold"/>
              </a:rPr>
              <a:t> </a:t>
            </a:r>
            <a:r>
              <a:rPr lang="sl-SI" sz="6000" spc="588" dirty="0">
                <a:solidFill>
                  <a:srgbClr val="1B4A9B"/>
                </a:solidFill>
                <a:latin typeface="Oswald Bold"/>
              </a:rPr>
              <a:t>           </a:t>
            </a:r>
            <a:r>
              <a:rPr lang="en-US" sz="6000" spc="588" dirty="0">
                <a:solidFill>
                  <a:srgbClr val="1B4A9B"/>
                </a:solidFill>
                <a:latin typeface="Oswald Bold"/>
              </a:rPr>
              <a:t>INDIJA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19973" y="4251612"/>
            <a:ext cx="4135657" cy="2126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2"/>
              </a:lnSpc>
            </a:pPr>
            <a:r>
              <a:rPr lang="en-US" sz="4081" spc="399" dirty="0" err="1">
                <a:solidFill>
                  <a:srgbClr val="FDFBFB"/>
                </a:solidFill>
                <a:latin typeface="DM Sans Bold"/>
              </a:rPr>
              <a:t>kartiranje</a:t>
            </a:r>
            <a:r>
              <a:rPr lang="en-US" sz="4081" spc="399" dirty="0">
                <a:solidFill>
                  <a:srgbClr val="FDFBFB"/>
                </a:solidFill>
                <a:latin typeface="DM Sans Bold"/>
              </a:rPr>
              <a:t> </a:t>
            </a:r>
            <a:r>
              <a:rPr lang="en-US" sz="4081" spc="399" dirty="0" err="1">
                <a:solidFill>
                  <a:srgbClr val="FDFBFB"/>
                </a:solidFill>
                <a:latin typeface="DM Sans Bold"/>
              </a:rPr>
              <a:t>poplavnih</a:t>
            </a:r>
            <a:r>
              <a:rPr lang="en-US" sz="4081" spc="399" dirty="0">
                <a:solidFill>
                  <a:srgbClr val="FDFBFB"/>
                </a:solidFill>
                <a:latin typeface="DM Sans Bold"/>
              </a:rPr>
              <a:t> </a:t>
            </a:r>
            <a:r>
              <a:rPr lang="en-US" sz="4081" spc="399" dirty="0" err="1">
                <a:solidFill>
                  <a:srgbClr val="FDFBFB"/>
                </a:solidFill>
                <a:latin typeface="DM Sans Bold"/>
              </a:rPr>
              <a:t>območij</a:t>
            </a:r>
            <a:endParaRPr lang="en-US" sz="4081" spc="399" dirty="0">
              <a:solidFill>
                <a:srgbClr val="FDFBFB"/>
              </a:solidFill>
              <a:latin typeface="DM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53906" y="2934768"/>
            <a:ext cx="7750576" cy="6547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4517" lvl="1" indent="-247259">
              <a:lnSpc>
                <a:spcPts val="3160"/>
              </a:lnSpc>
              <a:buFont typeface="Arial"/>
              <a:buChar char="•"/>
            </a:pPr>
            <a:r>
              <a:rPr lang="sl-SI" sz="2290" b="1" spc="224" dirty="0">
                <a:solidFill>
                  <a:srgbClr val="1B4A9B"/>
                </a:solidFill>
                <a:latin typeface="DM Sans"/>
              </a:rPr>
              <a:t>k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artiranje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poplavnih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območij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okoli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dveh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indijskih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mest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je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zagotovilo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orodje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za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boljše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ocene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tveganja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poplav</a:t>
            </a:r>
            <a:r>
              <a:rPr lang="sl-SI" sz="2290" b="1" spc="224" dirty="0">
                <a:solidFill>
                  <a:srgbClr val="1B4A9B"/>
                </a:solidFill>
                <a:latin typeface="DM Sans"/>
              </a:rPr>
              <a:t>;</a:t>
            </a:r>
          </a:p>
          <a:p>
            <a:pPr marL="494517" lvl="1" indent="-247259">
              <a:lnSpc>
                <a:spcPts val="3160"/>
              </a:lnSpc>
              <a:buFont typeface="Arial"/>
              <a:buChar char="•"/>
            </a:pPr>
            <a:endParaRPr lang="sl-SI" sz="2290" b="1" spc="224" dirty="0">
              <a:solidFill>
                <a:srgbClr val="1B4A9B"/>
              </a:solidFill>
              <a:latin typeface="DM Sans"/>
            </a:endParaRPr>
          </a:p>
          <a:p>
            <a:pPr marL="494517" lvl="1" indent="-247259">
              <a:lnSpc>
                <a:spcPts val="3160"/>
              </a:lnSpc>
              <a:buFont typeface="Arial"/>
              <a:buChar char="•"/>
            </a:pPr>
            <a:r>
              <a:rPr lang="sl-SI" sz="2290" b="1" spc="224" dirty="0">
                <a:solidFill>
                  <a:srgbClr val="1B4A9B"/>
                </a:solidFill>
                <a:latin typeface="DM Sans"/>
              </a:rPr>
              <a:t>p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ridobljeno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znanje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je Space.si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uporabil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po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poplavah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letos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avgusta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v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Sloveniji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(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analize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poplav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in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razvoj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prototipa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digitalnega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dvojčka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za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Mežiško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dolino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>
                <a:solidFill>
                  <a:srgbClr val="1B4A9B"/>
                </a:solidFill>
                <a:latin typeface="DM Sans Italics"/>
              </a:rPr>
              <a:t>Space.si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pripravlja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>
                <a:solidFill>
                  <a:srgbClr val="1B4A9B"/>
                </a:solidFill>
                <a:latin typeface="DM Sans Italics"/>
              </a:rPr>
              <a:t>pro bono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,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rezultate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pa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bodo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uporabili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v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mednarodnih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projektih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kot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realni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primer)</a:t>
            </a:r>
            <a:r>
              <a:rPr lang="sl-SI" sz="2290" b="1" spc="224" dirty="0">
                <a:solidFill>
                  <a:srgbClr val="1B4A9B"/>
                </a:solidFill>
                <a:latin typeface="DM Sans"/>
              </a:rPr>
              <a:t>;</a:t>
            </a:r>
            <a:endParaRPr lang="en-US" sz="2290" b="1" spc="224" dirty="0">
              <a:solidFill>
                <a:srgbClr val="1B4A9B"/>
              </a:solidFill>
              <a:latin typeface="DM Sans"/>
            </a:endParaRPr>
          </a:p>
          <a:p>
            <a:pPr>
              <a:lnSpc>
                <a:spcPts val="3160"/>
              </a:lnSpc>
            </a:pPr>
            <a:endParaRPr lang="en-US" sz="2290" b="1" spc="224" dirty="0">
              <a:solidFill>
                <a:srgbClr val="1B4A9B"/>
              </a:solidFill>
              <a:latin typeface="DM Sans"/>
            </a:endParaRPr>
          </a:p>
          <a:p>
            <a:pPr marL="494517" lvl="1" indent="-247259">
              <a:lnSpc>
                <a:spcPts val="3160"/>
              </a:lnSpc>
              <a:buFont typeface="Arial"/>
              <a:buChar char="•"/>
            </a:pPr>
            <a:r>
              <a:rPr lang="sl-SI" sz="2290" b="1" spc="224" dirty="0">
                <a:solidFill>
                  <a:srgbClr val="1B4A9B"/>
                </a:solidFill>
                <a:latin typeface="DM Sans"/>
              </a:rPr>
              <a:t>p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o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promociji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projekta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na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skupščini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Združenih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narodov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je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velik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interes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za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tovrstne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projekte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tudi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v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drugih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</a:t>
            </a:r>
            <a:r>
              <a:rPr lang="en-US" sz="2290" b="1" spc="224" dirty="0" err="1">
                <a:solidFill>
                  <a:srgbClr val="1B4A9B"/>
                </a:solidFill>
                <a:latin typeface="DM Sans"/>
              </a:rPr>
              <a:t>državah</a:t>
            </a:r>
            <a:r>
              <a:rPr lang="en-US" sz="2290" b="1" spc="224" dirty="0">
                <a:solidFill>
                  <a:srgbClr val="1B4A9B"/>
                </a:solidFill>
                <a:latin typeface="DM Sans"/>
              </a:rPr>
              <a:t> (Afrika)</a:t>
            </a:r>
            <a:r>
              <a:rPr lang="sl-SI" sz="2290" b="1" spc="224" dirty="0">
                <a:solidFill>
                  <a:srgbClr val="1B4A9B"/>
                </a:solidFill>
                <a:latin typeface="DM Sans"/>
              </a:rPr>
              <a:t>.</a:t>
            </a:r>
            <a:endParaRPr lang="en-US" sz="2290" b="1" spc="224" dirty="0">
              <a:solidFill>
                <a:srgbClr val="1B4A9B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580377">
            <a:off x="9407140" y="-9309963"/>
            <a:ext cx="24036383" cy="24664199"/>
          </a:xfrm>
          <a:custGeom>
            <a:avLst/>
            <a:gdLst/>
            <a:ahLst/>
            <a:cxnLst/>
            <a:rect l="l" t="t" r="r" b="b"/>
            <a:pathLst>
              <a:path w="24036383" h="24664199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TextBox 3"/>
          <p:cNvSpPr txBox="1"/>
          <p:nvPr/>
        </p:nvSpPr>
        <p:spPr>
          <a:xfrm>
            <a:off x="1561733" y="5636243"/>
            <a:ext cx="6065708" cy="463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42"/>
              </a:lnSpc>
              <a:spcBef>
                <a:spcPct val="0"/>
              </a:spcBef>
            </a:pPr>
            <a:r>
              <a:rPr lang="en-US" sz="2744">
                <a:solidFill>
                  <a:srgbClr val="FFFFFF"/>
                </a:solidFill>
                <a:latin typeface="DM Sans Italics"/>
              </a:rPr>
              <a:t>Več na https://www.cmsr.si/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61733" y="2105045"/>
            <a:ext cx="8097687" cy="3241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FFFFFF"/>
                </a:solidFill>
                <a:latin typeface="Oswald Bold"/>
              </a:rPr>
              <a:t>HVALA ZA POZORNOST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-4912097" y="805772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218</Words>
  <Application>Microsoft Macintosh PowerPoint</Application>
  <PresentationFormat>Custom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DM Sans Italics</vt:lpstr>
      <vt:lpstr>Oswald Bold</vt:lpstr>
      <vt:lpstr>Arial</vt:lpstr>
      <vt:lpstr>DM Sans Bold</vt:lpstr>
      <vt:lpstr>Calibri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Predstavitev - CMSR</dc:title>
  <dc:creator>Lidija</dc:creator>
  <cp:lastModifiedBy>dejan presicek</cp:lastModifiedBy>
  <cp:revision>6</cp:revision>
  <dcterms:created xsi:type="dcterms:W3CDTF">2006-08-16T00:00:00Z</dcterms:created>
  <dcterms:modified xsi:type="dcterms:W3CDTF">2023-10-03T05:01:18Z</dcterms:modified>
  <dc:identifier>DAFvo2j8Uf8</dc:identifier>
</cp:coreProperties>
</file>